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269" r:id="rId2"/>
    <p:sldId id="266" r:id="rId3"/>
    <p:sldId id="271" r:id="rId4"/>
    <p:sldId id="272" r:id="rId5"/>
    <p:sldId id="282" r:id="rId6"/>
    <p:sldId id="273" r:id="rId7"/>
    <p:sldId id="274" r:id="rId8"/>
    <p:sldId id="275" r:id="rId9"/>
    <p:sldId id="276" r:id="rId10"/>
    <p:sldId id="278" r:id="rId11"/>
    <p:sldId id="279" r:id="rId12"/>
    <p:sldId id="280" r:id="rId13"/>
    <p:sldId id="281" r:id="rId14"/>
    <p:sldId id="283" r:id="rId15"/>
    <p:sldId id="285" r:id="rId1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34" autoAdjust="0"/>
  </p:normalViewPr>
  <p:slideViewPr>
    <p:cSldViewPr>
      <p:cViewPr>
        <p:scale>
          <a:sx n="100" d="100"/>
          <a:sy n="100" d="100"/>
        </p:scale>
        <p:origin x="-186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130232-3C50-4147-A78A-231EBC4FE201}" type="datetimeFigureOut">
              <a:rPr lang="ru-RU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FBA299-95BF-4354-8B88-353B4EBF6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460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2B6A89-1504-414A-971A-72D556630FD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18CFDE-ED9D-4141-955A-141E8507AE53}" type="datetimeFigureOut">
              <a:rPr lang="ru-RU" smtClean="0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AAD39-43EA-420A-93C3-760D1BAE19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37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BFF95-5DC4-4275-8BAE-53C3539DDB7B}" type="datetimeFigureOut">
              <a:rPr lang="ru-RU" smtClean="0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2A179-260A-4A25-9280-AB8A5C4888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04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B87D29-12B4-434A-9F6D-577D7A06ECD6}" type="datetimeFigureOut">
              <a:rPr lang="ru-RU" smtClean="0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08FD8-9DD4-4111-91C1-48BA5E7357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29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F3F768-95FF-4465-A82F-F0EC1AE01CB9}" type="datetimeFigureOut">
              <a:rPr lang="ru-RU" smtClean="0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11357-CCA5-4B6A-9EE6-8007FCAD7C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8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BD9E93-6EDA-4B28-B5FD-07C70940D441}" type="datetimeFigureOut">
              <a:rPr lang="ru-RU" smtClean="0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8EE22-E537-49F5-ACF2-A06DF21476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20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8DE655-AFF1-4B5C-AFDB-EEA915E83A38}" type="datetimeFigureOut">
              <a:rPr lang="ru-RU" smtClean="0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5F71E-2D98-496A-82E7-4483435A50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0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439C63-4778-4517-8F02-BE91F0C866CC}" type="datetimeFigureOut">
              <a:rPr lang="ru-RU" smtClean="0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66F50-CF57-466F-BC35-F29177FA9F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00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A0246-F0CC-4B09-B670-2F84311447DA}" type="datetimeFigureOut">
              <a:rPr lang="ru-RU" smtClean="0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A822D-E481-4412-92B5-B7DE523FD7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54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B8E39A-F988-42A8-96F6-4459C421C4E4}" type="datetimeFigureOut">
              <a:rPr lang="ru-RU" smtClean="0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A6DAD-600D-40DC-9169-962E77FE72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10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5F4112-9883-4E06-ABB4-D05CE07EB625}" type="datetimeFigureOut">
              <a:rPr lang="ru-RU" smtClean="0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B053B-30B1-4D0A-B979-2F9F8F6EA1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2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620CFE-6DB8-45D3-B75A-0504AE68D3CB}" type="datetimeFigureOut">
              <a:rPr lang="ru-RU" smtClean="0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D050D-0AED-47F2-95F9-E9798899D2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83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B60BFD-1F8D-4D4A-8B07-82164BC8EB77}" type="datetimeFigureOut">
              <a:rPr lang="ru-RU" smtClean="0"/>
              <a:pPr>
                <a:defRPr/>
              </a:pPr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1D8DA1-BB39-4A6C-82D5-3DE560B154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62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wmf"/><Relationship Id="rId1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15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4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Забелина\Рабочий стол\Резервная_копия_Логотип ЮМИТПАК22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3875113" cy="387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Забелина\Рабочий стол\Логотип ЮМИТПАК2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3" t="29347" r="7697" b="33680"/>
          <a:stretch/>
        </p:blipFill>
        <p:spPr bwMode="auto">
          <a:xfrm>
            <a:off x="7219628" y="116632"/>
            <a:ext cx="189281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255797"/>
              </p:ext>
            </p:extLst>
          </p:nvPr>
        </p:nvGraphicFramePr>
        <p:xfrm>
          <a:off x="107504" y="980728"/>
          <a:ext cx="8928272" cy="56886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4104456"/>
                <a:gridCol w="792089"/>
                <a:gridCol w="719359"/>
                <a:gridCol w="432769"/>
                <a:gridCol w="576064"/>
                <a:gridCol w="576064"/>
                <a:gridCol w="647351"/>
                <a:gridCol w="720080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№ п/п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 продукции </a:t>
                      </a:r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Технические параметры продукции</a:t>
                      </a:r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Кол-во пакетов в рул., шт.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Кол-во рул. в мешке, рул..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Цена, руб. шт.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с НДС 20 %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Цена</a:t>
                      </a:r>
                      <a:r>
                        <a:rPr lang="ru-RU" sz="900" baseline="0" dirty="0" smtClean="0"/>
                        <a:t> рул. </a:t>
                      </a:r>
                      <a:r>
                        <a:rPr lang="ru-RU" sz="900" dirty="0" smtClean="0"/>
                        <a:t>руб. с</a:t>
                      </a:r>
                      <a:r>
                        <a:rPr lang="ru-RU" sz="900" baseline="0" dirty="0" smtClean="0"/>
                        <a:t> НДС 20 %</a:t>
                      </a:r>
                      <a:r>
                        <a:rPr lang="ru-RU" sz="900" dirty="0" smtClean="0"/>
                        <a:t> </a:t>
                      </a:r>
                      <a:endParaRPr lang="ru-RU" sz="900" dirty="0"/>
                    </a:p>
                  </a:txBody>
                  <a:tcPr/>
                </a:tc>
              </a:tr>
              <a:tr h="648072"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Размер, см.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Толщина пленки, мкм.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Вес рул., гр.</a:t>
                      </a:r>
                      <a:endParaRPr lang="ru-RU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М/м  "Городок" 30 л.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49*56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0,767</a:t>
                      </a:r>
                      <a:endParaRPr lang="ru-RU" sz="9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15,34</a:t>
                      </a:r>
                      <a:endParaRPr lang="ru-RU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М/м "Домик" 30 л.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48*59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180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1,113</a:t>
                      </a:r>
                      <a:endParaRPr lang="ru-RU" sz="9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33,37</a:t>
                      </a:r>
                      <a:endParaRPr lang="ru-RU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М/м  "Машенька" 30 л.</a:t>
                      </a:r>
                      <a:r>
                        <a:rPr lang="en-US" sz="900" b="1" dirty="0" smtClean="0"/>
                        <a:t> </a:t>
                      </a:r>
                    </a:p>
                    <a:p>
                      <a:pPr algn="ctr"/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49*59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0,803</a:t>
                      </a:r>
                      <a:endParaRPr lang="ru-RU" sz="9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24,09</a:t>
                      </a:r>
                      <a:endParaRPr lang="ru-RU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34646" y="255966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Прайс - лист</a:t>
            </a:r>
            <a:endParaRPr lang="ru-RU" b="1" dirty="0"/>
          </a:p>
        </p:txBody>
      </p:sp>
      <p:pic>
        <p:nvPicPr>
          <p:cNvPr id="7170" name="Picture 2" descr="C:\Documents and Settings\Забелина\Рабочий стол\ЮМИТПАК\ОБЩЕЕ\Сайт\нополнение сайта\Фото для демонстрация\IMG_30 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5966" y="2073052"/>
            <a:ext cx="1176954" cy="119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06" y="3856129"/>
            <a:ext cx="1634633" cy="8352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78" y="5661248"/>
            <a:ext cx="1831730" cy="6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13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Забелина\Рабочий стол\Логотип ЮМИТПАК2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3" t="29347" r="7697" b="33680"/>
          <a:stretch/>
        </p:blipFill>
        <p:spPr bwMode="auto">
          <a:xfrm>
            <a:off x="7219628" y="116632"/>
            <a:ext cx="189281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545007"/>
              </p:ext>
            </p:extLst>
          </p:nvPr>
        </p:nvGraphicFramePr>
        <p:xfrm>
          <a:off x="107504" y="980728"/>
          <a:ext cx="8928272" cy="56886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4104456"/>
                <a:gridCol w="792089"/>
                <a:gridCol w="719359"/>
                <a:gridCol w="432769"/>
                <a:gridCol w="576064"/>
                <a:gridCol w="576064"/>
                <a:gridCol w="647351"/>
                <a:gridCol w="720080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№ п/п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 продукции </a:t>
                      </a:r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Технические параметры продукции</a:t>
                      </a:r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Кол-во пакетов в рул., шт.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Кол-во рул. в мешке, шт.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Цена, руб. шт.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с НДС 20 %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Цена</a:t>
                      </a:r>
                      <a:r>
                        <a:rPr lang="ru-RU" sz="900" baseline="0" dirty="0" smtClean="0"/>
                        <a:t> рул. </a:t>
                      </a:r>
                      <a:r>
                        <a:rPr lang="ru-RU" sz="900" dirty="0" smtClean="0"/>
                        <a:t>руб. с</a:t>
                      </a:r>
                      <a:r>
                        <a:rPr lang="ru-RU" sz="900" baseline="0" dirty="0" smtClean="0"/>
                        <a:t> НДС 20 %</a:t>
                      </a:r>
                      <a:r>
                        <a:rPr lang="ru-RU" sz="900" dirty="0" smtClean="0"/>
                        <a:t> </a:t>
                      </a:r>
                      <a:endParaRPr lang="ru-RU" sz="900" dirty="0"/>
                    </a:p>
                  </a:txBody>
                  <a:tcPr/>
                </a:tc>
              </a:tr>
              <a:tr h="648072"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Размер, см.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Толщина пленки, мкм.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Вес рул., гр.</a:t>
                      </a:r>
                      <a:endParaRPr lang="ru-RU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М/м "Домик  Помощник" 30 л. 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26*59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180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1,166</a:t>
                      </a:r>
                      <a:endParaRPr lang="ru-RU" sz="9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34,98</a:t>
                      </a:r>
                      <a:endParaRPr lang="ru-RU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М/м  "Городок" 60 л.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61*71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104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0,997</a:t>
                      </a:r>
                      <a:endParaRPr lang="ru-RU" sz="9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19,94</a:t>
                      </a:r>
                      <a:endParaRPr lang="ru-RU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М/м "Домик Универсал" 60 л. 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59*69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258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1,713</a:t>
                      </a:r>
                      <a:endParaRPr lang="ru-RU" sz="9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51,38</a:t>
                      </a:r>
                      <a:endParaRPr lang="ru-RU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34646" y="255966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Прайс - лист</a:t>
            </a:r>
            <a:endParaRPr lang="ru-RU" b="1" dirty="0"/>
          </a:p>
        </p:txBody>
      </p:sp>
      <p:pic>
        <p:nvPicPr>
          <p:cNvPr id="8194" name="Picture 2" descr="C:\Documents and Settings\Забелина\Рабочий стол\ЮМИТПАК\ОБЩЕЕ\Сайт\нополнение сайта\Фото для демонстрация\ajaxfileupload_c78c90b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88527"/>
            <a:ext cx="1578733" cy="111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Забелина\Рабочий стол\ЮМИТПАК\ОБЩЕЕ\Сайт\нополнение сайта\Фото для демонстрация\ajaxfileupload_5870b04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54" y="5301208"/>
            <a:ext cx="1800200" cy="12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Забелина\Рабочий стол\ЮМИТПАК\ОБЩЕЕ\Сайт\нополнение сайта\Фото для демонстрация\IMG_60 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866" y="3573016"/>
            <a:ext cx="1362709" cy="136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468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Забелина\Рабочий стол\Логотип ЮМИТПАК2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3" t="29347" r="7697" b="33680"/>
          <a:stretch/>
        </p:blipFill>
        <p:spPr bwMode="auto">
          <a:xfrm>
            <a:off x="7219628" y="116632"/>
            <a:ext cx="189281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218408"/>
              </p:ext>
            </p:extLst>
          </p:nvPr>
        </p:nvGraphicFramePr>
        <p:xfrm>
          <a:off x="117513" y="980728"/>
          <a:ext cx="8928272" cy="56886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4104456"/>
                <a:gridCol w="792089"/>
                <a:gridCol w="719359"/>
                <a:gridCol w="432769"/>
                <a:gridCol w="576064"/>
                <a:gridCol w="576064"/>
                <a:gridCol w="647351"/>
                <a:gridCol w="720080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№ п/п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 продукции </a:t>
                      </a:r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Технические параметры продукции</a:t>
                      </a:r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Кол-во пакетов в рул., шт.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Кол-во рул. в мешке, шт.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Цена, руб. шт.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с НДС 20 %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Цена</a:t>
                      </a:r>
                      <a:r>
                        <a:rPr lang="ru-RU" sz="900" baseline="0" dirty="0" smtClean="0"/>
                        <a:t> рул. </a:t>
                      </a:r>
                      <a:r>
                        <a:rPr lang="ru-RU" sz="900" dirty="0" smtClean="0"/>
                        <a:t>руб. с</a:t>
                      </a:r>
                      <a:r>
                        <a:rPr lang="ru-RU" sz="900" baseline="0" dirty="0" smtClean="0"/>
                        <a:t> НДС 20 %</a:t>
                      </a:r>
                      <a:r>
                        <a:rPr lang="ru-RU" sz="900" dirty="0" smtClean="0"/>
                        <a:t> </a:t>
                      </a:r>
                      <a:endParaRPr lang="ru-RU" sz="900" dirty="0"/>
                    </a:p>
                  </a:txBody>
                  <a:tcPr/>
                </a:tc>
              </a:tr>
              <a:tr h="648072"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Размер, см.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Толщина пленки, мкм.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Вес рул., гр.</a:t>
                      </a:r>
                      <a:endParaRPr lang="ru-RU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М/м "Домик Премиум" 35 л.</a:t>
                      </a:r>
                      <a:endParaRPr lang="en-US" sz="900" b="1" dirty="0" smtClean="0"/>
                    </a:p>
                    <a:p>
                      <a:pPr algn="ctr"/>
                      <a:endParaRPr lang="en-US" sz="9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26*56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207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1,753</a:t>
                      </a:r>
                      <a:endParaRPr lang="ru-RU" sz="9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26,29</a:t>
                      </a:r>
                      <a:endParaRPr lang="ru-RU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ru-RU" sz="900" smtClean="0"/>
                        <a:t>8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М/м "Домик Премиум" 60 л.</a:t>
                      </a:r>
                    </a:p>
                    <a:p>
                      <a:pPr algn="ctr"/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30*72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194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2,464</a:t>
                      </a:r>
                      <a:endParaRPr lang="ru-RU" sz="9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24,64</a:t>
                      </a:r>
                      <a:endParaRPr lang="ru-RU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М/м «Домик Профессионал» 120 л.</a:t>
                      </a:r>
                      <a:endParaRPr lang="en-US" sz="900" b="1" dirty="0" smtClean="0"/>
                    </a:p>
                    <a:p>
                      <a:pPr algn="ctr"/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70*115,5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1305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4,329</a:t>
                      </a:r>
                      <a:endParaRPr lang="ru-RU" sz="9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216,44</a:t>
                      </a:r>
                      <a:endParaRPr lang="ru-RU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34646" y="255966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Прайс - лист</a:t>
            </a:r>
            <a:endParaRPr lang="ru-RU" b="1" dirty="0"/>
          </a:p>
        </p:txBody>
      </p:sp>
      <p:pic>
        <p:nvPicPr>
          <p:cNvPr id="7171" name="Picture 3" descr="C:\Users\ЛысенкоДА\Desktop\premium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158281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ЛысенкоДА\Desktop\premium_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425" y="3645024"/>
            <a:ext cx="1803326" cy="119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ЛысенкоДА\Desktop\professional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94" y="5229200"/>
            <a:ext cx="2728652" cy="139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55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Забелина\Рабочий стол\Логотип ЮМИТПАК2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3" t="29347" r="7697" b="33680"/>
          <a:stretch/>
        </p:blipFill>
        <p:spPr bwMode="auto">
          <a:xfrm>
            <a:off x="7219628" y="116632"/>
            <a:ext cx="189281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348867"/>
              </p:ext>
            </p:extLst>
          </p:nvPr>
        </p:nvGraphicFramePr>
        <p:xfrm>
          <a:off x="107504" y="980728"/>
          <a:ext cx="8928272" cy="4032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4104456"/>
                <a:gridCol w="792089"/>
                <a:gridCol w="719359"/>
                <a:gridCol w="432769"/>
                <a:gridCol w="576064"/>
                <a:gridCol w="576064"/>
                <a:gridCol w="647351"/>
                <a:gridCol w="720080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№ п/п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 продукции </a:t>
                      </a:r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Технические параметры продукции</a:t>
                      </a:r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Кол-во пакетов в рул., шт.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Кол-во рул. в мешке, рул..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Цена, руб. шт.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с НДС 20 %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Цена</a:t>
                      </a:r>
                      <a:r>
                        <a:rPr lang="ru-RU" sz="900" baseline="0" dirty="0" smtClean="0"/>
                        <a:t> рул. </a:t>
                      </a:r>
                      <a:r>
                        <a:rPr lang="ru-RU" sz="900" dirty="0" smtClean="0"/>
                        <a:t>руб. с</a:t>
                      </a:r>
                      <a:r>
                        <a:rPr lang="ru-RU" sz="900" baseline="0" dirty="0" smtClean="0"/>
                        <a:t> НДС 20 %</a:t>
                      </a:r>
                      <a:r>
                        <a:rPr lang="ru-RU" sz="900" dirty="0" smtClean="0"/>
                        <a:t> </a:t>
                      </a:r>
                      <a:endParaRPr lang="ru-RU" sz="900" dirty="0"/>
                    </a:p>
                  </a:txBody>
                  <a:tcPr/>
                </a:tc>
              </a:tr>
              <a:tr h="648072"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Размер, см.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Толщина пленки, мкм.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Вес рул., гр.</a:t>
                      </a:r>
                      <a:endParaRPr lang="ru-RU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М/м  «Домик Завхоз» 120 л.</a:t>
                      </a:r>
                      <a:endParaRPr lang="en-US" sz="900" b="1" dirty="0" smtClean="0"/>
                    </a:p>
                    <a:p>
                      <a:pPr algn="ctr"/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68*107,5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450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2,984</a:t>
                      </a:r>
                      <a:endParaRPr lang="ru-RU" sz="9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74,60</a:t>
                      </a:r>
                      <a:endParaRPr lang="ru-RU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М\м "Домик Мастер ПВД" 120л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70*110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5,484</a:t>
                      </a:r>
                      <a:endParaRPr lang="ru-RU" sz="9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54,84</a:t>
                      </a:r>
                      <a:endParaRPr lang="ru-RU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34646" y="255966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Прайс - лист</a:t>
            </a:r>
            <a:endParaRPr lang="ru-RU" b="1" dirty="0"/>
          </a:p>
        </p:txBody>
      </p:sp>
      <p:pic>
        <p:nvPicPr>
          <p:cNvPr id="9218" name="Picture 2" descr="C:\Documents and Settings\Забелина\Рабочий стол\ЮМИТПАК\ОБЩЕЕ\Сайт\нополнение сайта\Фото для демонстрация\IMG_120 M 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73396"/>
            <a:ext cx="2840604" cy="13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72" y="2276872"/>
            <a:ext cx="1284408" cy="90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82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707904" y="255966"/>
            <a:ext cx="1627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Прайс - лист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C:\Documents and Settings\Забелина\Рабочий стол\Логотип ЮМИТПАК2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3" t="29347" r="7697" b="33680"/>
          <a:stretch/>
        </p:blipFill>
        <p:spPr bwMode="auto">
          <a:xfrm>
            <a:off x="7221416" y="116632"/>
            <a:ext cx="189281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902045"/>
              </p:ext>
            </p:extLst>
          </p:nvPr>
        </p:nvGraphicFramePr>
        <p:xfrm>
          <a:off x="107504" y="980728"/>
          <a:ext cx="8928272" cy="5305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4104456"/>
                <a:gridCol w="648072"/>
                <a:gridCol w="720080"/>
                <a:gridCol w="576065"/>
                <a:gridCol w="576064"/>
                <a:gridCol w="576064"/>
                <a:gridCol w="647351"/>
                <a:gridCol w="720080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№ п/п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 продукции </a:t>
                      </a:r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Технические параметры продукции</a:t>
                      </a:r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Кол-во пакетов в рул., шт.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Кол-во рул. в мешке, шт.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Цена, руб. шт.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с НДС 20 %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Цена</a:t>
                      </a:r>
                      <a:r>
                        <a:rPr lang="ru-RU" sz="900" baseline="0" dirty="0" smtClean="0"/>
                        <a:t> рул. </a:t>
                      </a:r>
                      <a:r>
                        <a:rPr lang="ru-RU" sz="900" dirty="0" smtClean="0"/>
                        <a:t>руб. с</a:t>
                      </a:r>
                      <a:r>
                        <a:rPr lang="ru-RU" sz="900" baseline="0" dirty="0" smtClean="0"/>
                        <a:t> НДС 20 %</a:t>
                      </a:r>
                      <a:r>
                        <a:rPr lang="ru-RU" sz="900" dirty="0" smtClean="0"/>
                        <a:t> </a:t>
                      </a:r>
                      <a:endParaRPr lang="ru-RU" sz="900" dirty="0"/>
                    </a:p>
                  </a:txBody>
                  <a:tcPr/>
                </a:tc>
              </a:tr>
              <a:tr h="648072"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Размер, см.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Толщина пленки, мкм.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Вес рул., гр.</a:t>
                      </a:r>
                      <a:endParaRPr lang="ru-RU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</a:tr>
              <a:tr h="10835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err="1" smtClean="0"/>
                        <a:t>Мед.пакет</a:t>
                      </a:r>
                      <a:r>
                        <a:rPr lang="ru-RU" sz="900" b="1" dirty="0" smtClean="0"/>
                        <a:t> 59*69 класс А 60л белый</a:t>
                      </a:r>
                    </a:p>
                    <a:p>
                      <a:pPr algn="ctr"/>
                      <a:endParaRPr lang="en-US" sz="9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59*69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1,576</a:t>
                      </a:r>
                      <a:endParaRPr lang="ru-RU" sz="9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47,28</a:t>
                      </a:r>
                      <a:endParaRPr lang="ru-RU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err="1" smtClean="0"/>
                        <a:t>Мед.пакет</a:t>
                      </a:r>
                      <a:r>
                        <a:rPr lang="ru-RU" sz="900" b="1" dirty="0" smtClean="0"/>
                        <a:t> 59*99 класс А 120л белый</a:t>
                      </a:r>
                    </a:p>
                    <a:p>
                      <a:pPr algn="ctr"/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59*99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13,5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450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2,781</a:t>
                      </a:r>
                      <a:endParaRPr lang="ru-RU" sz="9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83,43</a:t>
                      </a:r>
                      <a:endParaRPr lang="ru-RU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err="1" smtClean="0"/>
                        <a:t>Мед.пакет</a:t>
                      </a:r>
                      <a:r>
                        <a:rPr lang="ru-RU" sz="900" b="1" dirty="0" smtClean="0"/>
                        <a:t> 59*69 класс Б 60л желтый</a:t>
                      </a:r>
                    </a:p>
                    <a:p>
                      <a:pPr algn="ctr"/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59*69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1,576</a:t>
                      </a:r>
                      <a:endParaRPr lang="ru-RU" sz="9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47,28</a:t>
                      </a:r>
                      <a:endParaRPr lang="ru-RU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err="1" smtClean="0"/>
                        <a:t>Мед.пакет</a:t>
                      </a:r>
                      <a:r>
                        <a:rPr lang="ru-RU" sz="900" b="1" dirty="0" smtClean="0"/>
                        <a:t> 59*99 класс Б 120л желтый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59*99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13,5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450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2,781</a:t>
                      </a:r>
                      <a:endParaRPr lang="ru-RU" sz="9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83,43</a:t>
                      </a:r>
                      <a:endParaRPr lang="ru-RU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C:\Users\ЛысенкоДА\Desktop\431984.750x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928802"/>
            <a:ext cx="785818" cy="10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ысенкоДА\Desktop\2ee340a81af626fcfb15f3f4519c0592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3000372"/>
            <a:ext cx="1010962" cy="10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ЛысенкоДА\Desktop\18421e7552ecbf5a7e72a8da066c0269_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4214818"/>
            <a:ext cx="857256" cy="8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ЛысенкоДА\Desktop\53861d8f23f33dfe0ad9abd91f0fb324_x-600x3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1" r="29316"/>
          <a:stretch>
            <a:fillRect/>
          </a:stretch>
        </p:blipFill>
        <p:spPr bwMode="auto">
          <a:xfrm>
            <a:off x="2571736" y="5286388"/>
            <a:ext cx="868090" cy="91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022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707904" y="255966"/>
            <a:ext cx="1627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Прайс - лист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C:\Documents and Settings\Забелина\Рабочий стол\Логотип ЮМИТПАК2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3" t="29347" r="7697" b="33680"/>
          <a:stretch/>
        </p:blipFill>
        <p:spPr bwMode="auto">
          <a:xfrm>
            <a:off x="7221416" y="116632"/>
            <a:ext cx="189281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024582"/>
              </p:ext>
            </p:extLst>
          </p:nvPr>
        </p:nvGraphicFramePr>
        <p:xfrm>
          <a:off x="107504" y="980728"/>
          <a:ext cx="8928272" cy="2376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4104456"/>
                <a:gridCol w="648072"/>
                <a:gridCol w="720080"/>
                <a:gridCol w="576065"/>
                <a:gridCol w="576064"/>
                <a:gridCol w="576064"/>
                <a:gridCol w="647351"/>
                <a:gridCol w="720080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№ п/п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 продукции </a:t>
                      </a:r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Технические параметры продукции</a:t>
                      </a:r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Кол-во пакетов в спайке, шт.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Кол-во пакетов в мешке, шт.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Цена, руб. шт.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с НДС 20 %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Цена</a:t>
                      </a:r>
                      <a:r>
                        <a:rPr lang="ru-RU" sz="900" baseline="0" dirty="0" smtClean="0"/>
                        <a:t> спайки </a:t>
                      </a:r>
                      <a:r>
                        <a:rPr lang="ru-RU" sz="900" dirty="0" smtClean="0"/>
                        <a:t>руб. с</a:t>
                      </a:r>
                      <a:r>
                        <a:rPr lang="ru-RU" sz="900" baseline="0" dirty="0" smtClean="0"/>
                        <a:t> НДС 20 %</a:t>
                      </a:r>
                      <a:r>
                        <a:rPr lang="ru-RU" sz="900" dirty="0" smtClean="0"/>
                        <a:t> </a:t>
                      </a:r>
                      <a:endParaRPr lang="ru-RU" sz="900" dirty="0"/>
                    </a:p>
                  </a:txBody>
                  <a:tcPr/>
                </a:tc>
              </a:tr>
              <a:tr h="648072"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Размер, см.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Толщина пленки, мкм.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Вес , </a:t>
                      </a:r>
                    </a:p>
                    <a:p>
                      <a:pPr algn="ctr"/>
                      <a:r>
                        <a:rPr lang="ru-RU" sz="900" dirty="0" smtClean="0"/>
                        <a:t>гр.</a:t>
                      </a:r>
                      <a:endParaRPr lang="ru-RU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Пакет для шин 100*105</a:t>
                      </a:r>
                    </a:p>
                    <a:p>
                      <a:pPr algn="ctr"/>
                      <a:endParaRPr lang="en-US" sz="9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100*105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17,5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6,18</a:t>
                      </a:r>
                      <a:endParaRPr lang="ru-RU" sz="9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618,00</a:t>
                      </a:r>
                      <a:endParaRPr lang="ru-RU" sz="10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C:\Users\ЛысенкоДА\Desktop\1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123274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071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Забелина\Рабочий стол\Логотип ЮМИТПАК2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3" t="29347" r="7697" b="33680"/>
          <a:stretch/>
        </p:blipFill>
        <p:spPr bwMode="auto">
          <a:xfrm>
            <a:off x="7219628" y="116632"/>
            <a:ext cx="189281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15169"/>
              </p:ext>
            </p:extLst>
          </p:nvPr>
        </p:nvGraphicFramePr>
        <p:xfrm>
          <a:off x="107504" y="928670"/>
          <a:ext cx="8893653" cy="5832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644"/>
                <a:gridCol w="4088542"/>
                <a:gridCol w="789016"/>
                <a:gridCol w="716570"/>
                <a:gridCol w="431091"/>
                <a:gridCol w="573831"/>
                <a:gridCol w="573831"/>
                <a:gridCol w="644841"/>
                <a:gridCol w="717287"/>
              </a:tblGrid>
              <a:tr h="230659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№ п/п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 продукции </a:t>
                      </a:r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Технические параметры продукции</a:t>
                      </a:r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Кол-во пакетов в спайке, шт.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Кол-во пакетов в мешке, шт.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Цена, руб. шт.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с НДС 20 %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Цена</a:t>
                      </a:r>
                      <a:r>
                        <a:rPr lang="ru-RU" sz="900" baseline="0" dirty="0" smtClean="0"/>
                        <a:t> спайки </a:t>
                      </a:r>
                      <a:r>
                        <a:rPr lang="ru-RU" sz="900" dirty="0" smtClean="0"/>
                        <a:t>руб. с</a:t>
                      </a:r>
                      <a:r>
                        <a:rPr lang="ru-RU" sz="900" baseline="0" dirty="0" smtClean="0"/>
                        <a:t> НДС 20 %</a:t>
                      </a:r>
                      <a:r>
                        <a:rPr lang="ru-RU" sz="900" dirty="0" smtClean="0"/>
                        <a:t> </a:t>
                      </a:r>
                      <a:endParaRPr lang="ru-RU" sz="900" dirty="0"/>
                    </a:p>
                  </a:txBody>
                  <a:tcPr/>
                </a:tc>
              </a:tr>
              <a:tr h="553581"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Размер, см.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Толщина пленки, мкм.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Вес, гр.</a:t>
                      </a:r>
                      <a:endParaRPr lang="ru-RU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</a:tr>
              <a:tr h="113452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/>
                        <a:t>БЗП </a:t>
                      </a:r>
                    </a:p>
                    <a:p>
                      <a:pPr algn="ctr"/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27*49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12,5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4,2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50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3 000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0,70</a:t>
                      </a:r>
                      <a:endParaRPr lang="ru-RU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35,00</a:t>
                      </a:r>
                      <a:endParaRPr lang="ru-RU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30469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БЗП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27*49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11,6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3 000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0,63</a:t>
                      </a:r>
                      <a:endParaRPr lang="ru-RU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31,50</a:t>
                      </a:r>
                      <a:endParaRPr lang="ru-RU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30469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БЗП </a:t>
                      </a:r>
                      <a:r>
                        <a:rPr lang="ru-RU" sz="900" b="1" dirty="0" err="1" smtClean="0"/>
                        <a:t>лайт</a:t>
                      </a:r>
                      <a:r>
                        <a:rPr lang="ru-RU" sz="900" b="1" dirty="0" smtClean="0"/>
                        <a:t> белый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27*49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3,5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3 000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0,60</a:t>
                      </a:r>
                      <a:endParaRPr lang="ru-RU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30,00</a:t>
                      </a:r>
                      <a:endParaRPr lang="ru-RU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30469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/>
                        <a:t>БЗП </a:t>
                      </a:r>
                      <a:r>
                        <a:rPr lang="ru-RU" sz="900" b="1" dirty="0" err="1" smtClean="0"/>
                        <a:t>лайт</a:t>
                      </a:r>
                      <a:r>
                        <a:rPr lang="ru-RU" sz="900" b="1" dirty="0" smtClean="0"/>
                        <a:t> черный</a:t>
                      </a:r>
                    </a:p>
                    <a:p>
                      <a:pPr algn="ctr"/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27*49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3,5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3 000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0,58</a:t>
                      </a:r>
                      <a:endParaRPr lang="ru-RU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29,00</a:t>
                      </a:r>
                      <a:endParaRPr lang="ru-RU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7" name="Picture 13" descr="C:\Documents and Settings\Забелина\Рабочий стол\БЗП стандар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785926"/>
            <a:ext cx="571504" cy="102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34646" y="255966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Прайс - лист</a:t>
            </a:r>
            <a:endParaRPr lang="ru-RU" b="1" dirty="0"/>
          </a:p>
        </p:txBody>
      </p:sp>
      <p:pic>
        <p:nvPicPr>
          <p:cNvPr id="13" name="Picture 11" descr="C:\Documents and Settings\Забелина\Рабочий стол\бзп черн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5500702"/>
            <a:ext cx="635913" cy="115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:\Documents and Settings\Забелина\Рабочий стол\БЗП лайт белы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4214818"/>
            <a:ext cx="603496" cy="109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C:\Documents and Settings\Забелина\Рабочий стол\БЗП стандар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928934"/>
            <a:ext cx="571504" cy="102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Забелина\Рабочий стол\Логотип ЮМИТПАК2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3" t="29347" r="7697" b="33680"/>
          <a:stretch/>
        </p:blipFill>
        <p:spPr bwMode="auto">
          <a:xfrm>
            <a:off x="7219628" y="116632"/>
            <a:ext cx="189281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486984"/>
              </p:ext>
            </p:extLst>
          </p:nvPr>
        </p:nvGraphicFramePr>
        <p:xfrm>
          <a:off x="107504" y="980728"/>
          <a:ext cx="8928272" cy="5832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4104457"/>
                <a:gridCol w="792088"/>
                <a:gridCol w="719359"/>
                <a:gridCol w="432769"/>
                <a:gridCol w="576064"/>
                <a:gridCol w="576064"/>
                <a:gridCol w="647351"/>
                <a:gridCol w="720080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№ п/п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 продукции </a:t>
                      </a:r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Технические параметры продукции</a:t>
                      </a:r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Кол-во пакетов в спайке, шт.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Кол-во пакетов в мешке, шт.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Цена, руб. шт.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с НДС 20%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Цена</a:t>
                      </a:r>
                      <a:r>
                        <a:rPr lang="ru-RU" sz="900" baseline="0" dirty="0" smtClean="0"/>
                        <a:t> спайки </a:t>
                      </a:r>
                      <a:r>
                        <a:rPr lang="ru-RU" sz="900" dirty="0" smtClean="0"/>
                        <a:t>руб. с</a:t>
                      </a:r>
                      <a:r>
                        <a:rPr lang="ru-RU" sz="900" baseline="0" dirty="0" smtClean="0"/>
                        <a:t> НДС 20 %</a:t>
                      </a:r>
                      <a:r>
                        <a:rPr lang="ru-RU" sz="900" dirty="0" smtClean="0"/>
                        <a:t> </a:t>
                      </a:r>
                      <a:endParaRPr lang="ru-RU" sz="900" dirty="0"/>
                    </a:p>
                  </a:txBody>
                  <a:tcPr/>
                </a:tc>
              </a:tr>
              <a:tr h="648072"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Размер, см.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Толщина пленки, мкм.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Вес, гр.</a:t>
                      </a:r>
                      <a:endParaRPr lang="ru-RU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</a:tr>
              <a:tr h="172819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Хлеб, Мясо, Рыба, Пиво, Овощи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27*49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3 000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0,83</a:t>
                      </a:r>
                      <a:endParaRPr lang="ru-RU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41,50</a:t>
                      </a:r>
                      <a:endParaRPr lang="ru-RU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27*49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3 000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0,83</a:t>
                      </a:r>
                      <a:endParaRPr lang="ru-RU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41,50</a:t>
                      </a:r>
                      <a:endParaRPr lang="ru-RU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51216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/>
                        <a:t>Майка однотонная красная, синяя, зеленая</a:t>
                      </a:r>
                    </a:p>
                    <a:p>
                      <a:pPr algn="ctr"/>
                      <a:endParaRPr lang="ru-RU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24*42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8</a:t>
                      </a:r>
                    </a:p>
                    <a:p>
                      <a:pPr algn="ctr"/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2,0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2*50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5 000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0,34</a:t>
                      </a:r>
                      <a:endParaRPr lang="ru-RU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34,00</a:t>
                      </a:r>
                      <a:endParaRPr lang="ru-RU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34646" y="255966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Прайс - лист</a:t>
            </a:r>
            <a:endParaRPr lang="ru-RU" b="1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850787"/>
              </p:ext>
            </p:extLst>
          </p:nvPr>
        </p:nvGraphicFramePr>
        <p:xfrm>
          <a:off x="1660233" y="2204864"/>
          <a:ext cx="760243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" name="CorelDRAW" r:id="rId4" imgW="2529840" imgH="4550664" progId="">
                  <p:embed/>
                </p:oleObj>
              </mc:Choice>
              <mc:Fallback>
                <p:oleObj name="CorelDRAW" r:id="rId4" imgW="2529840" imgH="4550664" progId="">
                  <p:embed/>
                  <p:pic>
                    <p:nvPicPr>
                      <p:cNvPr id="0" name="Picture 3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233" y="2204864"/>
                        <a:ext cx="760243" cy="1368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073219"/>
              </p:ext>
            </p:extLst>
          </p:nvPr>
        </p:nvGraphicFramePr>
        <p:xfrm>
          <a:off x="755576" y="2204864"/>
          <a:ext cx="768600" cy="1379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" name="CorelDRAW" r:id="rId6" imgW="1944624" imgH="3493008" progId="">
                  <p:embed/>
                </p:oleObj>
              </mc:Choice>
              <mc:Fallback>
                <p:oleObj name="CorelDRAW" r:id="rId6" imgW="1944624" imgH="3493008" progId="">
                  <p:embed/>
                  <p:pic>
                    <p:nvPicPr>
                      <p:cNvPr id="0" name="Picture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204864"/>
                        <a:ext cx="768600" cy="13797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534440"/>
              </p:ext>
            </p:extLst>
          </p:nvPr>
        </p:nvGraphicFramePr>
        <p:xfrm>
          <a:off x="2491112" y="2204864"/>
          <a:ext cx="760044" cy="136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" name="CorelDRAW" r:id="rId8" imgW="3755136" imgH="6772656" progId="">
                  <p:embed/>
                </p:oleObj>
              </mc:Choice>
              <mc:Fallback>
                <p:oleObj name="CorelDRAW" r:id="rId8" imgW="3755136" imgH="6772656" progId="">
                  <p:embed/>
                  <p:pic>
                    <p:nvPicPr>
                      <p:cNvPr id="0" name="Picture 3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112" y="2204864"/>
                        <a:ext cx="760044" cy="136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825443"/>
              </p:ext>
            </p:extLst>
          </p:nvPr>
        </p:nvGraphicFramePr>
        <p:xfrm>
          <a:off x="3358600" y="2204864"/>
          <a:ext cx="752091" cy="1354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" name="CorelDRAW" r:id="rId10" imgW="2673096" imgH="4812792" progId="">
                  <p:embed/>
                </p:oleObj>
              </mc:Choice>
              <mc:Fallback>
                <p:oleObj name="CorelDRAW" r:id="rId10" imgW="2673096" imgH="4812792" progId="">
                  <p:embed/>
                  <p:pic>
                    <p:nvPicPr>
                      <p:cNvPr id="0" name="Picture 3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8600" y="2204864"/>
                        <a:ext cx="752091" cy="1354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026096"/>
              </p:ext>
            </p:extLst>
          </p:nvPr>
        </p:nvGraphicFramePr>
        <p:xfrm>
          <a:off x="972634" y="3789040"/>
          <a:ext cx="795255" cy="1420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" name="CorelDRAW" r:id="rId12" imgW="1170432" imgH="2087880" progId="">
                  <p:embed/>
                </p:oleObj>
              </mc:Choice>
              <mc:Fallback>
                <p:oleObj name="CorelDRAW" r:id="rId12" imgW="1170432" imgH="2087880" progId="">
                  <p:embed/>
                  <p:pic>
                    <p:nvPicPr>
                      <p:cNvPr id="0" name="Picture 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634" y="3789040"/>
                        <a:ext cx="795255" cy="14200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586749"/>
              </p:ext>
            </p:extLst>
          </p:nvPr>
        </p:nvGraphicFramePr>
        <p:xfrm>
          <a:off x="1907704" y="3789040"/>
          <a:ext cx="792088" cy="1424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" name="CorelDRAW" r:id="rId14" imgW="2417064" imgH="4346448" progId="">
                  <p:embed/>
                </p:oleObj>
              </mc:Choice>
              <mc:Fallback>
                <p:oleObj name="CorelDRAW" r:id="rId14" imgW="2417064" imgH="4346448" progId="">
                  <p:embed/>
                  <p:pic>
                    <p:nvPicPr>
                      <p:cNvPr id="0" name="Picture 3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789040"/>
                        <a:ext cx="792088" cy="14244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779405"/>
              </p:ext>
            </p:extLst>
          </p:nvPr>
        </p:nvGraphicFramePr>
        <p:xfrm>
          <a:off x="2810328" y="3789040"/>
          <a:ext cx="792088" cy="1426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" name="CorelDRAW" r:id="rId16" imgW="2825496" imgH="5090160" progId="">
                  <p:embed/>
                </p:oleObj>
              </mc:Choice>
              <mc:Fallback>
                <p:oleObj name="CorelDRAW" r:id="rId16" imgW="2825496" imgH="5090160" progId="">
                  <p:embed/>
                  <p:pic>
                    <p:nvPicPr>
                      <p:cNvPr id="0" name="Picture 3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0328" y="3789040"/>
                        <a:ext cx="792088" cy="14266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4" descr="C:\Documents and Settings\Забелина\Рабочий стол\Рисунок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513406"/>
            <a:ext cx="691144" cy="120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Documents and Settings\Забелина\Рабочий стол\майка синяя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80" y="5513407"/>
            <a:ext cx="693330" cy="121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Documents and Settings\Забелина\Рабочий стол\майка зеленая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513407"/>
            <a:ext cx="691144" cy="120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792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Забелина\Рабочий стол\Логотип ЮМИТПАК2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3" t="29347" r="7697" b="33680"/>
          <a:stretch/>
        </p:blipFill>
        <p:spPr bwMode="auto">
          <a:xfrm>
            <a:off x="7219628" y="116632"/>
            <a:ext cx="189281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874717"/>
              </p:ext>
            </p:extLst>
          </p:nvPr>
        </p:nvGraphicFramePr>
        <p:xfrm>
          <a:off x="107504" y="980728"/>
          <a:ext cx="8928272" cy="56886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4104456"/>
                <a:gridCol w="792089"/>
                <a:gridCol w="719359"/>
                <a:gridCol w="432769"/>
                <a:gridCol w="576064"/>
                <a:gridCol w="576064"/>
                <a:gridCol w="647351"/>
                <a:gridCol w="720080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№ п/п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 продукции </a:t>
                      </a:r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Технические параметры продукции</a:t>
                      </a:r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Кол-во пакетов в спайке, шт.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Кол-во пакетов в мешке, шт.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Цена, руб. шт.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с НДС 20 %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Цена</a:t>
                      </a:r>
                      <a:r>
                        <a:rPr lang="ru-RU" sz="900" baseline="0" dirty="0" smtClean="0"/>
                        <a:t> спайки </a:t>
                      </a:r>
                      <a:r>
                        <a:rPr lang="ru-RU" sz="900" dirty="0" smtClean="0"/>
                        <a:t>руб. с</a:t>
                      </a:r>
                      <a:r>
                        <a:rPr lang="ru-RU" sz="900" baseline="0" dirty="0" smtClean="0"/>
                        <a:t> НДС 20 %</a:t>
                      </a:r>
                      <a:r>
                        <a:rPr lang="ru-RU" sz="900" dirty="0" smtClean="0"/>
                        <a:t> </a:t>
                      </a:r>
                      <a:endParaRPr lang="ru-RU" sz="900" dirty="0"/>
                    </a:p>
                  </a:txBody>
                  <a:tcPr/>
                </a:tc>
              </a:tr>
              <a:tr h="648072"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Размер, см.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Толщина пленки, мкм.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Вес, гр.</a:t>
                      </a:r>
                      <a:endParaRPr lang="ru-RU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/>
                        <a:t>Merce</a:t>
                      </a:r>
                      <a:r>
                        <a:rPr lang="en-US" sz="900" b="1" dirty="0" smtClean="0"/>
                        <a:t>-car </a:t>
                      </a:r>
                      <a:r>
                        <a:rPr lang="ru-RU" sz="900" b="1" dirty="0" smtClean="0"/>
                        <a:t>серебристый/</a:t>
                      </a:r>
                      <a:r>
                        <a:rPr lang="ru-RU" sz="900" b="1" dirty="0" err="1" smtClean="0"/>
                        <a:t>Мерсе</a:t>
                      </a:r>
                      <a:r>
                        <a:rPr lang="ru-RU" sz="900" b="1" dirty="0" smtClean="0"/>
                        <a:t>-</a:t>
                      </a:r>
                      <a:r>
                        <a:rPr lang="en-US" sz="900" b="1" dirty="0" smtClean="0"/>
                        <a:t>car </a:t>
                      </a:r>
                      <a:r>
                        <a:rPr lang="ru-RU" sz="900" b="1" dirty="0" err="1" smtClean="0"/>
                        <a:t>лайт</a:t>
                      </a:r>
                      <a:endParaRPr lang="ru-RU" sz="900" b="1" dirty="0" smtClean="0"/>
                    </a:p>
                    <a:p>
                      <a:pPr algn="ctr"/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27*49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15</a:t>
                      </a:r>
                    </a:p>
                    <a:p>
                      <a:pPr algn="ctr"/>
                      <a:r>
                        <a:rPr lang="ru-RU" sz="900" dirty="0" smtClean="0"/>
                        <a:t>/</a:t>
                      </a:r>
                    </a:p>
                    <a:p>
                      <a:pPr algn="ctr"/>
                      <a:r>
                        <a:rPr lang="ru-RU" sz="900" b="1" dirty="0" smtClean="0"/>
                        <a:t>12,5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5</a:t>
                      </a:r>
                    </a:p>
                    <a:p>
                      <a:pPr algn="ctr"/>
                      <a:r>
                        <a:rPr lang="ru-RU" sz="900" dirty="0" smtClean="0"/>
                        <a:t>/</a:t>
                      </a:r>
                    </a:p>
                    <a:p>
                      <a:pPr algn="ctr"/>
                      <a:r>
                        <a:rPr lang="ru-RU" sz="900" dirty="0" smtClean="0"/>
                        <a:t>4,2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3 000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0,83</a:t>
                      </a:r>
                      <a:endParaRPr lang="ru-RU" sz="10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000" b="1" dirty="0" smtClean="0"/>
                        <a:t>/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0,69 </a:t>
                      </a:r>
                      <a:endParaRPr lang="ru-RU" sz="1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41,50</a:t>
                      </a:r>
                      <a:endParaRPr lang="ru-RU" sz="9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900" dirty="0" smtClean="0"/>
                        <a:t>/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34,50</a:t>
                      </a:r>
                      <a:endParaRPr lang="ru-RU" sz="9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sz="900" dirty="0"/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/>
                        <a:t>Ферум</a:t>
                      </a:r>
                      <a:r>
                        <a:rPr lang="ru-RU" sz="900" b="1" dirty="0" smtClean="0"/>
                        <a:t> синий, красный, зеленый, фиолетовый, черный ЛАЙТ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30*55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16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6,8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1 000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1,05</a:t>
                      </a:r>
                      <a:endParaRPr lang="ru-RU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52,50</a:t>
                      </a:r>
                      <a:endParaRPr lang="ru-RU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/>
                        <a:t>Ферум</a:t>
                      </a:r>
                      <a:r>
                        <a:rPr lang="ru-RU" sz="900" b="1" dirty="0" smtClean="0"/>
                        <a:t> синий, красный, зеленый, фиолетовый, черный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30*55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7,8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1 000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1,22</a:t>
                      </a:r>
                      <a:endParaRPr lang="ru-RU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61,00</a:t>
                      </a:r>
                      <a:endParaRPr lang="ru-RU" sz="9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34646" y="255966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Прайс - лист</a:t>
            </a:r>
            <a:endParaRPr lang="ru-RU" b="1" dirty="0"/>
          </a:p>
        </p:txBody>
      </p:sp>
      <p:pic>
        <p:nvPicPr>
          <p:cNvPr id="4099" name="Picture 3" descr="C:\Documents and Settings\Забелина\Рабочий стол\ферум син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72" y="3607469"/>
            <a:ext cx="757998" cy="137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Забелина\Рабочий стол\ферум красн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909" y="3588312"/>
            <a:ext cx="756782" cy="137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Забелина\Рабочий стол\ферум зелены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99" y="3599166"/>
            <a:ext cx="758000" cy="137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Забелина\Рабочий стол\ферум фиолетовы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596" y="3607469"/>
            <a:ext cx="757571" cy="137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Забелина\Рабочий стол\ферум черный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646" y="3607468"/>
            <a:ext cx="757027" cy="137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05" y="5229200"/>
            <a:ext cx="37607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Documents and Settings\Забелина\Рабочий стол\MersedesGL_27x49cm_V2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21" y="2105050"/>
            <a:ext cx="67635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5" descr="C:\Documents and Settings\Забелина\Рабочий стол\MersedesGL_27x49cm_1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590" y="2105050"/>
            <a:ext cx="67668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58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Забелина\Рабочий стол\Логотип ЮМИТПАК2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3" t="29347" r="7697" b="33680"/>
          <a:stretch/>
        </p:blipFill>
        <p:spPr bwMode="auto">
          <a:xfrm>
            <a:off x="7219628" y="116632"/>
            <a:ext cx="189281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521054"/>
              </p:ext>
            </p:extLst>
          </p:nvPr>
        </p:nvGraphicFramePr>
        <p:xfrm>
          <a:off x="107504" y="980728"/>
          <a:ext cx="8928272" cy="5832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4104456"/>
                <a:gridCol w="792089"/>
                <a:gridCol w="719359"/>
                <a:gridCol w="432769"/>
                <a:gridCol w="576064"/>
                <a:gridCol w="576064"/>
                <a:gridCol w="647351"/>
                <a:gridCol w="720080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№ п/п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 продукции </a:t>
                      </a:r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Технические параметры продукции</a:t>
                      </a:r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Кол-во пакетов в спайке, шт.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Кол-во пакетов в мешке, шт.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Цена, руб. шт.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с НДС 20 %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Цена</a:t>
                      </a:r>
                      <a:r>
                        <a:rPr lang="ru-RU" sz="900" baseline="0" dirty="0" smtClean="0"/>
                        <a:t> спайки </a:t>
                      </a:r>
                      <a:r>
                        <a:rPr lang="ru-RU" sz="900" dirty="0" smtClean="0"/>
                        <a:t>руб. с</a:t>
                      </a:r>
                      <a:r>
                        <a:rPr lang="ru-RU" sz="900" baseline="0" dirty="0" smtClean="0"/>
                        <a:t> НДС 20 %</a:t>
                      </a:r>
                      <a:r>
                        <a:rPr lang="ru-RU" sz="900" dirty="0" smtClean="0"/>
                        <a:t> </a:t>
                      </a:r>
                      <a:endParaRPr lang="ru-RU" sz="900" dirty="0"/>
                    </a:p>
                  </a:txBody>
                  <a:tcPr/>
                </a:tc>
              </a:tr>
              <a:tr h="648072"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Размер, см.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Толщина пленки, мкм.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Вес, гр.</a:t>
                      </a:r>
                      <a:endParaRPr lang="ru-RU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</a:tr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/>
                        <a:t>Ферум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30*55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</a:t>
                      </a:r>
                    </a:p>
                    <a:p>
                      <a:pPr algn="ctr"/>
                      <a:r>
                        <a:rPr lang="ru-RU" sz="900" dirty="0" smtClean="0"/>
                        <a:t>/</a:t>
                      </a:r>
                    </a:p>
                    <a:p>
                      <a:pPr algn="ctr"/>
                      <a:r>
                        <a:rPr lang="ru-RU" sz="900" dirty="0" smtClean="0"/>
                        <a:t>23,5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10,7</a:t>
                      </a:r>
                    </a:p>
                    <a:p>
                      <a:pPr algn="ctr"/>
                      <a:r>
                        <a:rPr lang="ru-RU" sz="900" dirty="0" smtClean="0"/>
                        <a:t>/</a:t>
                      </a:r>
                    </a:p>
                    <a:p>
                      <a:pPr algn="ctr"/>
                      <a:r>
                        <a:rPr lang="ru-RU" sz="900" dirty="0" smtClean="0"/>
                        <a:t>10,0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1,68</a:t>
                      </a:r>
                      <a:endParaRPr lang="ru-RU" sz="1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000" b="1" dirty="0" smtClean="0"/>
                        <a:t>/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1,46</a:t>
                      </a:r>
                      <a:endParaRPr lang="ru-RU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84,00</a:t>
                      </a:r>
                      <a:endParaRPr lang="ru-RU" sz="9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900" dirty="0" smtClean="0"/>
                        <a:t>/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73,00</a:t>
                      </a:r>
                      <a:endParaRPr lang="ru-RU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Никель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30*55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</a:t>
                      </a:r>
                    </a:p>
                    <a:p>
                      <a:pPr algn="ctr"/>
                      <a:r>
                        <a:rPr lang="ru-RU" sz="900" dirty="0" smtClean="0"/>
                        <a:t>/</a:t>
                      </a:r>
                    </a:p>
                    <a:p>
                      <a:pPr algn="ctr"/>
                      <a:r>
                        <a:rPr lang="ru-RU" sz="900" dirty="0" smtClean="0"/>
                        <a:t>23,5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10,7</a:t>
                      </a:r>
                    </a:p>
                    <a:p>
                      <a:pPr algn="ctr"/>
                      <a:r>
                        <a:rPr lang="ru-RU" sz="900" dirty="0" smtClean="0"/>
                        <a:t>/</a:t>
                      </a:r>
                    </a:p>
                    <a:p>
                      <a:pPr algn="ctr"/>
                      <a:r>
                        <a:rPr lang="ru-RU" sz="900" dirty="0" smtClean="0"/>
                        <a:t>10,0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1 000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1,73</a:t>
                      </a:r>
                      <a:endParaRPr lang="ru-RU" sz="1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1,51</a:t>
                      </a:r>
                      <a:endParaRPr lang="ru-RU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86,50</a:t>
                      </a:r>
                      <a:endParaRPr lang="ru-RU" sz="9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75,50</a:t>
                      </a:r>
                      <a:endParaRPr lang="ru-RU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/>
                        <a:t>Русь </a:t>
                      </a:r>
                      <a:r>
                        <a:rPr lang="ru-RU" sz="900" b="1" dirty="0" err="1" smtClean="0"/>
                        <a:t>черн</a:t>
                      </a:r>
                      <a:r>
                        <a:rPr lang="ru-RU" sz="900" b="1" dirty="0" smtClean="0"/>
                        <a:t>.</a:t>
                      </a:r>
                    </a:p>
                    <a:p>
                      <a:pPr algn="ctr"/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30*55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18</a:t>
                      </a:r>
                    </a:p>
                    <a:p>
                      <a:pPr algn="ctr"/>
                      <a:r>
                        <a:rPr lang="ru-RU" sz="900" dirty="0" smtClean="0"/>
                        <a:t>/</a:t>
                      </a:r>
                    </a:p>
                    <a:p>
                      <a:pPr algn="ctr"/>
                      <a:r>
                        <a:rPr lang="ru-RU" sz="900" dirty="0" smtClean="0"/>
                        <a:t>17,5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7,5</a:t>
                      </a:r>
                    </a:p>
                    <a:p>
                      <a:pPr algn="ctr"/>
                      <a:r>
                        <a:rPr lang="ru-RU" sz="900" dirty="0" smtClean="0"/>
                        <a:t>/</a:t>
                      </a:r>
                    </a:p>
                    <a:p>
                      <a:pPr algn="ctr"/>
                      <a:r>
                        <a:rPr lang="ru-RU" sz="900" dirty="0" smtClean="0"/>
                        <a:t>7,3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1 000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1,07</a:t>
                      </a:r>
                      <a:endParaRPr lang="ru-RU" sz="1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000" b="1" dirty="0" smtClean="0"/>
                        <a:t>/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0,97</a:t>
                      </a:r>
                      <a:endParaRPr lang="ru-RU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53,50</a:t>
                      </a:r>
                      <a:endParaRPr lang="ru-RU" sz="9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900" dirty="0" smtClean="0"/>
                        <a:t>/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48,50</a:t>
                      </a:r>
                      <a:endParaRPr lang="ru-RU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34646" y="255966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Прайс - лист</a:t>
            </a:r>
            <a:endParaRPr lang="ru-RU" b="1" dirty="0"/>
          </a:p>
        </p:txBody>
      </p:sp>
      <p:pic>
        <p:nvPicPr>
          <p:cNvPr id="4101" name="Picture 5" descr="C:\Documents and Settings\Забелина\Рабочий стол\ферум зелен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728070" cy="132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Documents and Settings\Забелина\Рабочий стол\никель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7031"/>
            <a:ext cx="720080" cy="131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769173"/>
              </p:ext>
            </p:extLst>
          </p:nvPr>
        </p:nvGraphicFramePr>
        <p:xfrm>
          <a:off x="2190328" y="5373216"/>
          <a:ext cx="725488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Acrobat Document" r:id="rId6" imgW="5099760" imgH="9353880" progId="AcroExch.Document.7">
                  <p:embed/>
                </p:oleObj>
              </mc:Choice>
              <mc:Fallback>
                <p:oleObj name="Acrobat Document" r:id="rId6" imgW="5099760" imgH="9353880" progId="AcroExch.Document.7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328" y="5373216"/>
                        <a:ext cx="725488" cy="133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955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Забелина\Рабочий стол\Логотип ЮМИТПАК2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3" t="29347" r="7697" b="33680"/>
          <a:stretch/>
        </p:blipFill>
        <p:spPr bwMode="auto">
          <a:xfrm>
            <a:off x="7219628" y="116632"/>
            <a:ext cx="189281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650067"/>
              </p:ext>
            </p:extLst>
          </p:nvPr>
        </p:nvGraphicFramePr>
        <p:xfrm>
          <a:off x="107504" y="980728"/>
          <a:ext cx="8928272" cy="56886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4104456"/>
                <a:gridCol w="792089"/>
                <a:gridCol w="719359"/>
                <a:gridCol w="432769"/>
                <a:gridCol w="576064"/>
                <a:gridCol w="576064"/>
                <a:gridCol w="647351"/>
                <a:gridCol w="720080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№ п/п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 продукции </a:t>
                      </a:r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Технические параметры продукции</a:t>
                      </a:r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Кол-во пакетов в спайке, шт.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Кол-во пакетов в мешке, шт.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Цена, руб. шт.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с НДС 20 %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Цена</a:t>
                      </a:r>
                      <a:r>
                        <a:rPr lang="ru-RU" sz="900" baseline="0" dirty="0" smtClean="0"/>
                        <a:t> спайки </a:t>
                      </a:r>
                      <a:r>
                        <a:rPr lang="ru-RU" sz="900" dirty="0" smtClean="0"/>
                        <a:t>руб. с</a:t>
                      </a:r>
                      <a:r>
                        <a:rPr lang="ru-RU" sz="900" baseline="0" dirty="0" smtClean="0"/>
                        <a:t> НДС 20 %</a:t>
                      </a:r>
                      <a:r>
                        <a:rPr lang="ru-RU" sz="900" dirty="0" smtClean="0"/>
                        <a:t> </a:t>
                      </a:r>
                      <a:endParaRPr lang="ru-RU" sz="900" dirty="0"/>
                    </a:p>
                  </a:txBody>
                  <a:tcPr/>
                </a:tc>
              </a:tr>
              <a:tr h="648072"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Размер, см.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Толщина пленки, мкм.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Вес, гр.</a:t>
                      </a:r>
                      <a:endParaRPr lang="ru-RU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14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Клубника, Тюльпаны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30*55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</a:t>
                      </a:r>
                    </a:p>
                    <a:p>
                      <a:pPr algn="ctr"/>
                      <a:r>
                        <a:rPr lang="ru-RU" sz="900" dirty="0" smtClean="0"/>
                        <a:t>/</a:t>
                      </a:r>
                    </a:p>
                    <a:p>
                      <a:pPr algn="ctr"/>
                      <a:r>
                        <a:rPr lang="ru-RU" sz="900" dirty="0" smtClean="0"/>
                        <a:t>23,5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10,7</a:t>
                      </a:r>
                    </a:p>
                    <a:p>
                      <a:pPr algn="ctr"/>
                      <a:r>
                        <a:rPr lang="ru-RU" sz="900" dirty="0" smtClean="0"/>
                        <a:t>/</a:t>
                      </a:r>
                    </a:p>
                    <a:p>
                      <a:pPr algn="ctr"/>
                      <a:r>
                        <a:rPr lang="ru-RU" sz="900" dirty="0" smtClean="0"/>
                        <a:t>10,0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1 000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1,68</a:t>
                      </a:r>
                      <a:endParaRPr lang="ru-RU" sz="1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000" b="1" dirty="0" smtClean="0"/>
                        <a:t>/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1,46</a:t>
                      </a:r>
                      <a:endParaRPr lang="ru-RU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84,00</a:t>
                      </a:r>
                      <a:endParaRPr lang="ru-RU" sz="9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900" dirty="0" smtClean="0"/>
                        <a:t>/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73,00</a:t>
                      </a:r>
                      <a:endParaRPr lang="ru-RU" sz="9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/>
                        <a:t>Плюмбум</a:t>
                      </a:r>
                      <a:r>
                        <a:rPr lang="ru-RU" sz="900" b="1" dirty="0" smtClean="0"/>
                        <a:t> </a:t>
                      </a:r>
                      <a:r>
                        <a:rPr lang="ru-RU" sz="900" b="1" dirty="0" err="1" smtClean="0"/>
                        <a:t>черн</a:t>
                      </a:r>
                      <a:r>
                        <a:rPr lang="ru-RU" sz="900" b="1" dirty="0" smtClean="0"/>
                        <a:t>.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30*55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</a:t>
                      </a:r>
                    </a:p>
                    <a:p>
                      <a:pPr algn="ctr"/>
                      <a:r>
                        <a:rPr lang="ru-RU" sz="900" dirty="0" smtClean="0"/>
                        <a:t>/</a:t>
                      </a:r>
                    </a:p>
                    <a:p>
                      <a:pPr algn="ctr"/>
                      <a:r>
                        <a:rPr lang="ru-RU" sz="900" dirty="0" smtClean="0"/>
                        <a:t>23,5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10,7</a:t>
                      </a:r>
                    </a:p>
                    <a:p>
                      <a:pPr algn="ctr"/>
                      <a:r>
                        <a:rPr lang="ru-RU" sz="900" dirty="0" smtClean="0"/>
                        <a:t>/</a:t>
                      </a:r>
                    </a:p>
                    <a:p>
                      <a:pPr algn="ctr"/>
                      <a:r>
                        <a:rPr lang="ru-RU" sz="900" dirty="0" smtClean="0"/>
                        <a:t>10,0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1 000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1,53</a:t>
                      </a:r>
                      <a:endParaRPr lang="ru-RU" sz="1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000" b="1" dirty="0" smtClean="0"/>
                        <a:t>/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1,34</a:t>
                      </a:r>
                      <a:endParaRPr lang="ru-RU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76,50</a:t>
                      </a:r>
                      <a:endParaRPr lang="ru-RU" sz="9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900" dirty="0" smtClean="0"/>
                        <a:t>/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67,00</a:t>
                      </a:r>
                      <a:endParaRPr lang="ru-RU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16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Арбуз ПВД, Кукуруза ПВД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32*55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42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1,88</a:t>
                      </a:r>
                      <a:endParaRPr lang="ru-RU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47,00</a:t>
                      </a:r>
                      <a:endParaRPr lang="ru-RU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34646" y="255966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Прайс - лист</a:t>
            </a:r>
            <a:endParaRPr lang="ru-RU" b="1" dirty="0"/>
          </a:p>
        </p:txBody>
      </p:sp>
      <p:pic>
        <p:nvPicPr>
          <p:cNvPr id="2051" name="Picture 3" descr="C:\Documents and Settings\Забелина\Рабочий стол\Klubnika_30x55cm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79085"/>
            <a:ext cx="676204" cy="123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Забелина\Рабочий стол\Tulips_30x55cm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224" y="2079085"/>
            <a:ext cx="675389" cy="123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Забелина\Рабочий стол\Kukuruza_30x55cm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224" y="5201195"/>
            <a:ext cx="788066" cy="144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Забелина\Рабочий стол\Arbuz_30x55cm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52" y="5201195"/>
            <a:ext cx="791765" cy="144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Забелина\Рабочий стол\плюмбум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80339"/>
            <a:ext cx="748509" cy="13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92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Забелина\Рабочий стол\Логотип ЮМИТПАК2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3" t="29347" r="7697" b="33680"/>
          <a:stretch/>
        </p:blipFill>
        <p:spPr bwMode="auto">
          <a:xfrm>
            <a:off x="7219628" y="116632"/>
            <a:ext cx="189281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535592"/>
              </p:ext>
            </p:extLst>
          </p:nvPr>
        </p:nvGraphicFramePr>
        <p:xfrm>
          <a:off x="107504" y="980728"/>
          <a:ext cx="8928272" cy="56886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4104456"/>
                <a:gridCol w="792089"/>
                <a:gridCol w="719359"/>
                <a:gridCol w="432769"/>
                <a:gridCol w="576064"/>
                <a:gridCol w="576064"/>
                <a:gridCol w="647351"/>
                <a:gridCol w="720080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№ п/п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 продукции </a:t>
                      </a:r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Технические параметры продукции</a:t>
                      </a:r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Кол-во пакетов в спайке, шт.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Кол-во пакетов в мешке, шт.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Цена, руб. шт.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с НДС 20 %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Цена</a:t>
                      </a:r>
                      <a:r>
                        <a:rPr lang="ru-RU" sz="900" baseline="0" dirty="0" smtClean="0"/>
                        <a:t> спайки </a:t>
                      </a:r>
                      <a:r>
                        <a:rPr lang="ru-RU" sz="900" dirty="0" smtClean="0"/>
                        <a:t>руб. с</a:t>
                      </a:r>
                      <a:r>
                        <a:rPr lang="ru-RU" sz="900" baseline="0" dirty="0" smtClean="0"/>
                        <a:t> НДС 20 %</a:t>
                      </a:r>
                      <a:r>
                        <a:rPr lang="ru-RU" sz="900" dirty="0" smtClean="0"/>
                        <a:t> </a:t>
                      </a:r>
                      <a:endParaRPr lang="ru-RU" sz="900" dirty="0"/>
                    </a:p>
                  </a:txBody>
                  <a:tcPr/>
                </a:tc>
              </a:tr>
              <a:tr h="648072"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Размер, см.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Толщина пленки, мкм.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Вес, гр.</a:t>
                      </a:r>
                      <a:endParaRPr lang="ru-RU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Дубовый </a:t>
                      </a:r>
                      <a:r>
                        <a:rPr lang="ru-RU" sz="900" b="1" dirty="0" err="1" smtClean="0"/>
                        <a:t>черн</a:t>
                      </a:r>
                      <a:r>
                        <a:rPr lang="ru-RU" sz="900" b="1" dirty="0" smtClean="0"/>
                        <a:t>.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32*60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28</a:t>
                      </a:r>
                    </a:p>
                    <a:p>
                      <a:pPr algn="ctr"/>
                      <a:r>
                        <a:rPr lang="ru-RU" sz="900" dirty="0" smtClean="0"/>
                        <a:t>/</a:t>
                      </a:r>
                    </a:p>
                    <a:p>
                      <a:pPr algn="ctr"/>
                      <a:r>
                        <a:rPr lang="ru-RU" sz="900" dirty="0" smtClean="0"/>
                        <a:t>27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14,5</a:t>
                      </a:r>
                    </a:p>
                    <a:p>
                      <a:pPr algn="ctr"/>
                      <a:r>
                        <a:rPr lang="ru-RU" sz="900" dirty="0" smtClean="0"/>
                        <a:t>/</a:t>
                      </a:r>
                    </a:p>
                    <a:p>
                      <a:pPr algn="ctr"/>
                      <a:r>
                        <a:rPr lang="ru-RU" sz="900" dirty="0" smtClean="0"/>
                        <a:t>14,0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1 000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2,06</a:t>
                      </a:r>
                      <a:endParaRPr lang="ru-RU" sz="1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000" b="1" dirty="0" smtClean="0"/>
                        <a:t>/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1,86</a:t>
                      </a:r>
                      <a:endParaRPr lang="ru-RU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103,00</a:t>
                      </a:r>
                      <a:endParaRPr lang="ru-RU" sz="9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900" dirty="0" smtClean="0"/>
                        <a:t>/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93,00</a:t>
                      </a:r>
                      <a:endParaRPr lang="ru-RU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18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Звезда Пятигорская черная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35*58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7,4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1 000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1,10</a:t>
                      </a:r>
                      <a:endParaRPr lang="ru-RU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55,00</a:t>
                      </a:r>
                      <a:endParaRPr lang="ru-RU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Звезда </a:t>
                      </a:r>
                      <a:r>
                        <a:rPr lang="ru-RU" sz="900" b="1" dirty="0" err="1" smtClean="0"/>
                        <a:t>черн</a:t>
                      </a:r>
                      <a:r>
                        <a:rPr lang="ru-RU" sz="900" b="1" dirty="0" smtClean="0"/>
                        <a:t>.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36*65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11,5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1 000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1,65</a:t>
                      </a:r>
                      <a:endParaRPr lang="ru-RU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82,50</a:t>
                      </a:r>
                      <a:endParaRPr lang="ru-RU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34646" y="255966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Прайс - лист</a:t>
            </a:r>
            <a:endParaRPr lang="ru-RU" b="1" dirty="0"/>
          </a:p>
        </p:txBody>
      </p:sp>
      <p:pic>
        <p:nvPicPr>
          <p:cNvPr id="3074" name="Picture 2" descr="C:\Documents and Settings\Забелина\Рабочий стол\пакеты прайс\майка черна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673301" cy="117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Забелина\Рабочий стол\ЮМИТПАК\ОБЩЕЕ\Сайт\нополнение сайта\Фото для демонстрация\Star5gor_Black_35x58c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47" y="3573015"/>
            <a:ext cx="743806" cy="13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532" y="5283646"/>
            <a:ext cx="820435" cy="134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366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Забелина\Рабочий стол\Логотип ЮМИТПАК2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3" t="29347" r="7697" b="33680"/>
          <a:stretch/>
        </p:blipFill>
        <p:spPr bwMode="auto">
          <a:xfrm>
            <a:off x="7219628" y="116632"/>
            <a:ext cx="189281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781487"/>
              </p:ext>
            </p:extLst>
          </p:nvPr>
        </p:nvGraphicFramePr>
        <p:xfrm>
          <a:off x="107504" y="980728"/>
          <a:ext cx="8928272" cy="5520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4104456"/>
                <a:gridCol w="792089"/>
                <a:gridCol w="719359"/>
                <a:gridCol w="432769"/>
                <a:gridCol w="576064"/>
                <a:gridCol w="576064"/>
                <a:gridCol w="647351"/>
                <a:gridCol w="720080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№ п/п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 продукции </a:t>
                      </a:r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Технические параметры продукции</a:t>
                      </a:r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Кол-во пакетов в спайке, шт.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Кол-во пакетов в мешке, шт.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Цена, руб. шт.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с НДС 20 %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Цена</a:t>
                      </a:r>
                      <a:r>
                        <a:rPr lang="ru-RU" sz="900" baseline="0" dirty="0" smtClean="0"/>
                        <a:t> спайки </a:t>
                      </a:r>
                      <a:r>
                        <a:rPr lang="ru-RU" sz="900" dirty="0" smtClean="0"/>
                        <a:t>руб. с</a:t>
                      </a:r>
                      <a:r>
                        <a:rPr lang="ru-RU" sz="900" baseline="0" dirty="0" smtClean="0"/>
                        <a:t> НДС 20 %</a:t>
                      </a:r>
                      <a:r>
                        <a:rPr lang="ru-RU" sz="900" dirty="0" smtClean="0"/>
                        <a:t> </a:t>
                      </a:r>
                      <a:endParaRPr lang="ru-RU" sz="900" dirty="0"/>
                    </a:p>
                  </a:txBody>
                  <a:tcPr/>
                </a:tc>
              </a:tr>
              <a:tr h="648072"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Размер, см.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Толщина пленки, мкм.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Вес, гр.</a:t>
                      </a:r>
                      <a:endParaRPr lang="ru-RU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</a:tr>
              <a:tr h="115497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Всему свету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42*63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16,5</a:t>
                      </a:r>
                    </a:p>
                    <a:p>
                      <a:pPr algn="ctr"/>
                      <a:r>
                        <a:rPr lang="ru-RU" sz="900" dirty="0" smtClean="0"/>
                        <a:t>/</a:t>
                      </a:r>
                    </a:p>
                    <a:p>
                      <a:pPr algn="ctr"/>
                      <a:r>
                        <a:rPr lang="ru-RU" sz="900" dirty="0" smtClean="0"/>
                        <a:t>16,2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10,2</a:t>
                      </a:r>
                    </a:p>
                    <a:p>
                      <a:pPr algn="ctr"/>
                      <a:r>
                        <a:rPr lang="ru-RU" sz="900" dirty="0" smtClean="0"/>
                        <a:t>/</a:t>
                      </a:r>
                    </a:p>
                    <a:p>
                      <a:pPr algn="ctr"/>
                      <a:r>
                        <a:rPr lang="ru-RU" sz="900" dirty="0" smtClean="0"/>
                        <a:t>10,0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1 000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1,61</a:t>
                      </a:r>
                      <a:endParaRPr lang="ru-RU" sz="1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000" b="1" dirty="0" smtClean="0"/>
                        <a:t>/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1,47</a:t>
                      </a:r>
                      <a:endParaRPr lang="ru-RU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80,50</a:t>
                      </a:r>
                      <a:endParaRPr lang="ru-RU" sz="9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900" dirty="0" smtClean="0"/>
                        <a:t>/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73,50</a:t>
                      </a:r>
                      <a:endParaRPr lang="ru-RU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Электрон 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40*60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16,9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10,0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1 000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1,58</a:t>
                      </a:r>
                      <a:endParaRPr lang="ru-RU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79,00</a:t>
                      </a:r>
                      <a:endParaRPr lang="ru-RU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21444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22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БМВ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42*63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24</a:t>
                      </a:r>
                    </a:p>
                    <a:p>
                      <a:pPr algn="ctr"/>
                      <a:r>
                        <a:rPr lang="ru-RU" sz="900" dirty="0" smtClean="0"/>
                        <a:t>/</a:t>
                      </a:r>
                    </a:p>
                    <a:p>
                      <a:pPr algn="ctr"/>
                      <a:r>
                        <a:rPr lang="ru-RU" sz="900" dirty="0" smtClean="0"/>
                        <a:t>23,2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14,9</a:t>
                      </a:r>
                    </a:p>
                    <a:p>
                      <a:pPr algn="ctr"/>
                      <a:r>
                        <a:rPr lang="ru-RU" sz="900" dirty="0" smtClean="0"/>
                        <a:t>/</a:t>
                      </a:r>
                    </a:p>
                    <a:p>
                      <a:pPr algn="ctr"/>
                      <a:r>
                        <a:rPr lang="ru-RU" sz="900" dirty="0" smtClean="0"/>
                        <a:t>14,5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1 000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2,12</a:t>
                      </a:r>
                      <a:endParaRPr lang="ru-RU" sz="1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000" b="1" dirty="0" smtClean="0"/>
                        <a:t>/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1,93</a:t>
                      </a:r>
                      <a:endParaRPr lang="ru-RU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106,00</a:t>
                      </a:r>
                      <a:endParaRPr lang="ru-RU" sz="9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900" dirty="0" smtClean="0"/>
                        <a:t>/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96,50</a:t>
                      </a:r>
                      <a:endParaRPr lang="ru-RU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23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ЮМТ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44*72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</a:t>
                      </a:r>
                    </a:p>
                    <a:p>
                      <a:pPr algn="ctr"/>
                      <a:r>
                        <a:rPr lang="ru-RU" sz="900" dirty="0" smtClean="0"/>
                        <a:t>/</a:t>
                      </a:r>
                    </a:p>
                    <a:p>
                      <a:pPr algn="ctr"/>
                      <a:r>
                        <a:rPr lang="ru-RU" sz="900" dirty="0" smtClean="0"/>
                        <a:t>24,5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19,1</a:t>
                      </a:r>
                    </a:p>
                    <a:p>
                      <a:pPr algn="ctr"/>
                      <a:r>
                        <a:rPr lang="ru-RU" sz="900" dirty="0" smtClean="0"/>
                        <a:t>/</a:t>
                      </a:r>
                    </a:p>
                    <a:p>
                      <a:pPr algn="ctr"/>
                      <a:r>
                        <a:rPr lang="ru-RU" sz="900" dirty="0" smtClean="0"/>
                        <a:t>18,9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2,73</a:t>
                      </a:r>
                      <a:endParaRPr lang="ru-RU" sz="1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000" b="1" dirty="0" smtClean="0"/>
                        <a:t>/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2,51</a:t>
                      </a:r>
                      <a:endParaRPr lang="ru-RU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136,50</a:t>
                      </a:r>
                      <a:endParaRPr lang="ru-RU" sz="9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900" dirty="0" smtClean="0"/>
                        <a:t>/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125,50</a:t>
                      </a:r>
                      <a:endParaRPr lang="ru-RU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34646" y="255966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Прайс - лист</a:t>
            </a:r>
            <a:endParaRPr lang="ru-RU" b="1" dirty="0"/>
          </a:p>
        </p:txBody>
      </p:sp>
      <p:pic>
        <p:nvPicPr>
          <p:cNvPr id="4099" name="Picture 3" descr="C:\Documents and Settings\Забелина\Рабочий стол\ЮМИТПАК\ОБЩЕЕ\Сайт\нополнение сайта\Фото для демонстрация\WWW_44x72c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4143380"/>
            <a:ext cx="785818" cy="11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5357826"/>
            <a:ext cx="785818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Documents and Settings\Забелина\Рабочий стол\ЮМИТПАК\ОБЩЕЕ\Сайт\нополнение сайта\Фото для демонстрация\VsemuSvetu_42x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1928802"/>
            <a:ext cx="857256" cy="10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Users\Красникова Ангелина\Desktop\Снимо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V="1">
            <a:off x="2928926" y="3143248"/>
            <a:ext cx="714380" cy="951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0008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Забелина\Рабочий стол\Логотип ЮМИТПАК2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3" t="29347" r="7697" b="33680"/>
          <a:stretch/>
        </p:blipFill>
        <p:spPr bwMode="auto">
          <a:xfrm>
            <a:off x="7219628" y="116632"/>
            <a:ext cx="189281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271376"/>
              </p:ext>
            </p:extLst>
          </p:nvPr>
        </p:nvGraphicFramePr>
        <p:xfrm>
          <a:off x="107504" y="980728"/>
          <a:ext cx="8568952" cy="5305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237"/>
                <a:gridCol w="3776100"/>
                <a:gridCol w="728722"/>
                <a:gridCol w="661810"/>
                <a:gridCol w="478795"/>
                <a:gridCol w="576064"/>
                <a:gridCol w="648072"/>
                <a:gridCol w="648072"/>
                <a:gridCol w="720080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№ п/п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 продукции </a:t>
                      </a:r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Технические параметры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продукции</a:t>
                      </a:r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Кол-во пакетов в </a:t>
                      </a:r>
                      <a:r>
                        <a:rPr lang="ru-RU" sz="900" dirty="0" err="1" smtClean="0"/>
                        <a:t>упак</a:t>
                      </a:r>
                      <a:r>
                        <a:rPr lang="ru-RU" sz="900" dirty="0" smtClean="0"/>
                        <a:t>., шт.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Кол-во </a:t>
                      </a:r>
                      <a:r>
                        <a:rPr lang="ru-RU" sz="900" dirty="0" err="1" smtClean="0"/>
                        <a:t>упак</a:t>
                      </a:r>
                      <a:r>
                        <a:rPr lang="ru-RU" sz="900" dirty="0" smtClean="0"/>
                        <a:t>. в мешке, шт.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Цена, руб. шт.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с НДС 20 %</a:t>
                      </a:r>
                      <a:endParaRPr lang="ru-RU" sz="9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Цена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baseline="0" dirty="0" err="1" smtClean="0"/>
                        <a:t>упак</a:t>
                      </a:r>
                      <a:r>
                        <a:rPr lang="ru-RU" sz="900" baseline="0" dirty="0" smtClean="0"/>
                        <a:t>. </a:t>
                      </a:r>
                      <a:r>
                        <a:rPr lang="ru-RU" sz="900" dirty="0" smtClean="0"/>
                        <a:t>руб. с</a:t>
                      </a:r>
                      <a:r>
                        <a:rPr lang="ru-RU" sz="900" baseline="0" dirty="0" smtClean="0"/>
                        <a:t> НДС 20 %</a:t>
                      </a:r>
                      <a:r>
                        <a:rPr lang="ru-RU" sz="900" dirty="0" smtClean="0"/>
                        <a:t> </a:t>
                      </a:r>
                      <a:endParaRPr lang="ru-RU" sz="900" dirty="0"/>
                    </a:p>
                  </a:txBody>
                  <a:tcPr/>
                </a:tc>
              </a:tr>
              <a:tr h="648072"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Размер, см.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Толщина пленки, мкм.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Вес, </a:t>
                      </a:r>
                      <a:r>
                        <a:rPr lang="ru-RU" sz="900" dirty="0" err="1" smtClean="0"/>
                        <a:t>уп</a:t>
                      </a:r>
                      <a:r>
                        <a:rPr lang="ru-RU" sz="900" dirty="0" smtClean="0"/>
                        <a:t>.</a:t>
                      </a:r>
                    </a:p>
                    <a:p>
                      <a:pPr algn="ctr"/>
                      <a:r>
                        <a:rPr lang="ru-RU" sz="900" dirty="0" smtClean="0"/>
                        <a:t>гр. </a:t>
                      </a:r>
                      <a:endParaRPr lang="ru-RU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</a:tr>
              <a:tr h="100581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/>
                        <a:t>Народный календарь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24*39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124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0,294</a:t>
                      </a:r>
                      <a:endParaRPr lang="ru-RU" sz="9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29,31</a:t>
                      </a:r>
                      <a:endParaRPr lang="ru-RU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/>
                        <a:t>Календарь 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24*39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0,253</a:t>
                      </a:r>
                      <a:endParaRPr lang="ru-RU" sz="9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25,29</a:t>
                      </a:r>
                      <a:endParaRPr lang="ru-RU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/>
                        <a:t>Календарь пласт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28*40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12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0,361</a:t>
                      </a:r>
                      <a:endParaRPr lang="ru-RU" sz="9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216,29</a:t>
                      </a:r>
                      <a:endParaRPr lang="ru-RU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/>
                        <a:t>Календарь 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28*40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140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0,319</a:t>
                      </a:r>
                      <a:endParaRPr lang="ru-RU" sz="9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31,88</a:t>
                      </a:r>
                      <a:endParaRPr lang="ru-RU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34646" y="255966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Прайс - лист</a:t>
            </a:r>
            <a:endParaRPr lang="ru-RU" b="1" dirty="0"/>
          </a:p>
        </p:txBody>
      </p:sp>
      <p:pic>
        <p:nvPicPr>
          <p:cNvPr id="6146" name="Picture 2" descr="C:\Documents and Settings\Забелина\Рабочий стол\пакет фасовочный календарь рубин ред300х165-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071678"/>
            <a:ext cx="1500992" cy="83082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Забелина\Рабочий стол\пакет фасовочный календарь син 300х165-0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3071810"/>
            <a:ext cx="1500198" cy="83198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Забелина\Рабочий стол\пакет фасовочный календарь черн 280х400 600 шт-01111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4071942"/>
            <a:ext cx="1500198" cy="941335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Забелина\Рабочий стол\пакет фасовочный календарь черн 100 шт -01111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7" y="5214950"/>
            <a:ext cx="1500197" cy="785818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451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15733</TotalTime>
  <Words>1444</Words>
  <Application>Microsoft Office PowerPoint</Application>
  <PresentationFormat>Экран (4:3)</PresentationFormat>
  <Paragraphs>623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CorelDRAW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Прайс - лист</vt:lpstr>
      <vt:lpstr>Прайс - лист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Дарья Лысенко</cp:lastModifiedBy>
  <cp:revision>763</cp:revision>
  <cp:lastPrinted>2018-08-21T07:49:46Z</cp:lastPrinted>
  <dcterms:created xsi:type="dcterms:W3CDTF">2016-11-07T10:00:35Z</dcterms:created>
  <dcterms:modified xsi:type="dcterms:W3CDTF">2019-09-11T14:18:37Z</dcterms:modified>
</cp:coreProperties>
</file>